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  <p:sldMasterId id="2147483677" r:id="rId2"/>
  </p:sldMasterIdLst>
  <p:notesMasterIdLst>
    <p:notesMasterId r:id="rId51"/>
  </p:notesMasterIdLst>
  <p:sldIdLst>
    <p:sldId id="2991" r:id="rId3"/>
    <p:sldId id="2405" r:id="rId4"/>
    <p:sldId id="2406" r:id="rId5"/>
    <p:sldId id="2407" r:id="rId6"/>
    <p:sldId id="2408" r:id="rId7"/>
    <p:sldId id="2992" r:id="rId8"/>
    <p:sldId id="2409" r:id="rId9"/>
    <p:sldId id="2410" r:id="rId10"/>
    <p:sldId id="2411" r:id="rId11"/>
    <p:sldId id="2412" r:id="rId12"/>
    <p:sldId id="2413" r:id="rId13"/>
    <p:sldId id="2414" r:id="rId14"/>
    <p:sldId id="2415" r:id="rId15"/>
    <p:sldId id="2416" r:id="rId16"/>
    <p:sldId id="2417" r:id="rId17"/>
    <p:sldId id="2418" r:id="rId18"/>
    <p:sldId id="2419" r:id="rId19"/>
    <p:sldId id="2420" r:id="rId20"/>
    <p:sldId id="2960" r:id="rId21"/>
    <p:sldId id="2961" r:id="rId22"/>
    <p:sldId id="2962" r:id="rId23"/>
    <p:sldId id="2963" r:id="rId24"/>
    <p:sldId id="2964" r:id="rId25"/>
    <p:sldId id="2965" r:id="rId26"/>
    <p:sldId id="2966" r:id="rId27"/>
    <p:sldId id="2967" r:id="rId28"/>
    <p:sldId id="2968" r:id="rId29"/>
    <p:sldId id="2421" r:id="rId30"/>
    <p:sldId id="2422" r:id="rId31"/>
    <p:sldId id="2423" r:id="rId32"/>
    <p:sldId id="2424" r:id="rId33"/>
    <p:sldId id="2978" r:id="rId34"/>
    <p:sldId id="2969" r:id="rId35"/>
    <p:sldId id="2970" r:id="rId36"/>
    <p:sldId id="2971" r:id="rId37"/>
    <p:sldId id="2972" r:id="rId38"/>
    <p:sldId id="2973" r:id="rId39"/>
    <p:sldId id="2974" r:id="rId40"/>
    <p:sldId id="2975" r:id="rId41"/>
    <p:sldId id="2976" r:id="rId42"/>
    <p:sldId id="2977" r:id="rId43"/>
    <p:sldId id="2425" r:id="rId44"/>
    <p:sldId id="2426" r:id="rId45"/>
    <p:sldId id="2427" r:id="rId46"/>
    <p:sldId id="2428" r:id="rId47"/>
    <p:sldId id="2429" r:id="rId48"/>
    <p:sldId id="2430" r:id="rId49"/>
    <p:sldId id="2431" r:id="rId50"/>
  </p:sldIdLst>
  <p:sldSz cx="9144000" cy="6858000" type="screen4x3"/>
  <p:notesSz cx="9928225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972" userDrawn="1">
          <p15:clr>
            <a:srgbClr val="A4A3A4"/>
          </p15:clr>
        </p15:guide>
        <p15:guide id="2" pos="3155" userDrawn="1">
          <p15:clr>
            <a:srgbClr val="A4A3A4"/>
          </p15:clr>
        </p15:guide>
        <p15:guide id="3" orient="horz" pos="2141" userDrawn="1">
          <p15:clr>
            <a:srgbClr val="A4A3A4"/>
          </p15:clr>
        </p15:guide>
        <p15:guide id="4" pos="31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im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3" autoAdjust="0"/>
    <p:restoredTop sz="92055" autoAdjust="0"/>
  </p:normalViewPr>
  <p:slideViewPr>
    <p:cSldViewPr>
      <p:cViewPr varScale="1">
        <p:scale>
          <a:sx n="117" d="100"/>
          <a:sy n="117" d="100"/>
        </p:scale>
        <p:origin x="188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8" y="120"/>
      </p:cViewPr>
      <p:guideLst>
        <p:guide orient="horz" pos="1972"/>
        <p:guide pos="3155"/>
        <p:guide orient="horz" pos="2141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302231" cy="339884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699" y="1"/>
            <a:ext cx="4302231" cy="339884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50F0499-AE52-4672-879B-3107B2FC2A9F}" type="datetimeFigureOut">
              <a:rPr lang="ko-KR" altLang="en-US" smtClean="0"/>
              <a:t>2024. 9. 24.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302231" cy="339884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699" y="6456612"/>
            <a:ext cx="4302231" cy="339884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9CED1A8-8C93-4BD0-9402-1D9262169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002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88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020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038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939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342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84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28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785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760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19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165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13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532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02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712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51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0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94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6428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82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266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148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945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473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3276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532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8499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081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3224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892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6128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760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267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7339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8450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5692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882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6291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252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7992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9208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73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32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C7EE2-8E95-3456-375F-84F5BACCE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02925-72EF-AADA-EEDE-BCE853969B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2E2E10-F604-580A-C419-6DC5F5A33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73247-8579-A879-96FA-81FDBD46A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101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646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223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30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64880"/>
            <a:ext cx="8786812" cy="5857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cxnSp>
        <p:nvCxnSpPr>
          <p:cNvPr id="5" name="직선 연결선 3">
            <a:extLst>
              <a:ext uri="{FF2B5EF4-FFF2-40B4-BE49-F238E27FC236}">
                <a16:creationId xmlns:a16="http://schemas.microsoft.com/office/drawing/2014/main" id="{415990F0-0AF7-0001-7736-30B1711C7D32}"/>
              </a:ext>
            </a:extLst>
          </p:cNvPr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144464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05002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895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812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155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 smtClean="0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" name="직사각형 4">
            <a:extLst>
              <a:ext uri="{FF2B5EF4-FFF2-40B4-BE49-F238E27FC236}">
                <a16:creationId xmlns:a16="http://schemas.microsoft.com/office/drawing/2014/main" id="{8436F943-8765-7018-8F61-D466AB0ACD20}"/>
              </a:ext>
            </a:extLst>
          </p:cNvPr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" name="직사각형 9">
            <a:extLst>
              <a:ext uri="{FF2B5EF4-FFF2-40B4-BE49-F238E27FC236}">
                <a16:creationId xmlns:a16="http://schemas.microsoft.com/office/drawing/2014/main" id="{8F349F52-6F96-45E8-AD35-1C2898E8CE8E}"/>
              </a:ext>
            </a:extLst>
          </p:cNvPr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890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3" r:id="rId2"/>
  </p:sldLayoutIdLst>
  <p:transition>
    <p:zoom/>
  </p:transition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94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1484786"/>
            <a:ext cx="7772400" cy="1326009"/>
          </a:xfrm>
        </p:spPr>
        <p:txBody>
          <a:bodyPr/>
          <a:lstStyle/>
          <a:p>
            <a:pPr latinLnBrk="0"/>
            <a:r>
              <a:rPr lang="en-US" altLang="zh-CN" sz="3600" dirty="0"/>
              <a:t>CSCI3150</a:t>
            </a:r>
            <a:r>
              <a:rPr lang="zh-CN" altLang="en-US" sz="3600" dirty="0"/>
              <a:t> </a:t>
            </a:r>
            <a:r>
              <a:rPr lang="en-US" altLang="zh-CN" sz="3600" dirty="0"/>
              <a:t>Introduction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sz="3600" dirty="0"/>
              <a:t>Operating Systems</a:t>
            </a:r>
            <a:endParaRPr lang="en-US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F8FA8-3607-FC4B-303A-4C5A91BC53F8}"/>
              </a:ext>
            </a:extLst>
          </p:cNvPr>
          <p:cNvSpPr txBox="1"/>
          <p:nvPr/>
        </p:nvSpPr>
        <p:spPr>
          <a:xfrm>
            <a:off x="683568" y="3933058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Lecture </a:t>
            </a:r>
            <a:r>
              <a:rPr lang="en-US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6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: </a:t>
            </a:r>
            <a:r>
              <a:rPr kumimoji="0" lang="en-HK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Synch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ronization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2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: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Condition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Variables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08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Use a condition variable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1" dirty="0"/>
              <a:t>Parent:</a:t>
            </a:r>
          </a:p>
          <a:p>
            <a:pPr lvl="1"/>
            <a:r>
              <a:rPr lang="en-US" altLang="ko-KR" sz="1600" dirty="0"/>
              <a:t>Creates the child thread and continues running itself.</a:t>
            </a:r>
          </a:p>
          <a:p>
            <a:pPr lvl="1"/>
            <a:r>
              <a:rPr lang="en-US" altLang="ko-KR" sz="1600" dirty="0"/>
              <a:t>Calls into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thr_join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altLang="ko-KR" sz="1600" dirty="0"/>
              <a:t>to wait for the child thread to complete.</a:t>
            </a:r>
          </a:p>
          <a:p>
            <a:pPr lvl="2"/>
            <a:r>
              <a:rPr lang="en-US" altLang="ko-KR" sz="1400" dirty="0"/>
              <a:t>Acquires the lock.</a:t>
            </a:r>
          </a:p>
          <a:p>
            <a:pPr lvl="2"/>
            <a:r>
              <a:rPr lang="en-US" altLang="ko-KR" sz="1400" dirty="0"/>
              <a:t>Checks if the child is done.</a:t>
            </a:r>
          </a:p>
          <a:p>
            <a:pPr lvl="2"/>
            <a:r>
              <a:rPr lang="en-US" altLang="ko-KR" sz="1400" dirty="0"/>
              <a:t>Puts itself to sleep by calling 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wait().</a:t>
            </a:r>
          </a:p>
          <a:p>
            <a:pPr lvl="2"/>
            <a:r>
              <a:rPr lang="en-US" altLang="ko-KR" sz="1400" dirty="0"/>
              <a:t>Releases the lock.</a:t>
            </a:r>
          </a:p>
          <a:p>
            <a:r>
              <a:rPr lang="en-US" altLang="ko-KR" sz="1800" b="1" dirty="0"/>
              <a:t>Child:</a:t>
            </a:r>
          </a:p>
          <a:p>
            <a:pPr lvl="1"/>
            <a:r>
              <a:rPr lang="en-US" altLang="ko-KR" sz="1600" dirty="0"/>
              <a:t>Prints the message “child”.</a:t>
            </a:r>
          </a:p>
          <a:p>
            <a:pPr lvl="1"/>
            <a:r>
              <a:rPr lang="en-US" altLang="ko-KR" sz="1600" dirty="0"/>
              <a:t>Calls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thr_exit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ko-KR" sz="1600" dirty="0"/>
              <a:t> to wake up the parent thread.</a:t>
            </a:r>
          </a:p>
          <a:p>
            <a:pPr lvl="2"/>
            <a:r>
              <a:rPr lang="en-US" altLang="ko-KR" sz="1400" dirty="0"/>
              <a:t>Grabs the lock;</a:t>
            </a:r>
          </a:p>
          <a:p>
            <a:pPr lvl="2"/>
            <a:r>
              <a:rPr lang="en-US" altLang="ko-KR" sz="1400" dirty="0"/>
              <a:t>Sets the state variable 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done;</a:t>
            </a:r>
          </a:p>
          <a:p>
            <a:pPr lvl="2"/>
            <a:r>
              <a:rPr lang="en-US" altLang="ko-KR" sz="1400" dirty="0"/>
              <a:t>Signals the parent thus waking it.</a:t>
            </a:r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98019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 we need the state variable?</a:t>
            </a:r>
            <a:endParaRPr lang="ko-KR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Imagine the case where the </a:t>
            </a:r>
            <a:r>
              <a:rPr lang="en-US" altLang="ko-KR" i="1" dirty="0">
                <a:solidFill>
                  <a:srgbClr val="FF0000"/>
                </a:solidFill>
              </a:rPr>
              <a:t>child runs immediately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before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parent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waits</a:t>
            </a:r>
            <a:endParaRPr lang="en-US" altLang="ko-KR" dirty="0"/>
          </a:p>
          <a:p>
            <a:pPr lvl="2"/>
            <a:r>
              <a:rPr lang="en-US" altLang="ko-KR" dirty="0"/>
              <a:t>The child will signal, but there is </a:t>
            </a:r>
            <a:r>
              <a:rPr lang="en-US" altLang="ko-KR" u="sng" dirty="0"/>
              <a:t>no thread asleep</a:t>
            </a:r>
            <a:r>
              <a:rPr lang="en-US" altLang="ko-KR" dirty="0"/>
              <a:t> on the condition.</a:t>
            </a:r>
          </a:p>
          <a:p>
            <a:pPr lvl="2"/>
            <a:r>
              <a:rPr lang="en-US" altLang="ko-KR" dirty="0"/>
              <a:t>When the parent runs, it will call wait and be stuck.</a:t>
            </a:r>
          </a:p>
          <a:p>
            <a:pPr lvl="2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No thread will ever wake it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1019050"/>
            <a:ext cx="7632848" cy="2462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i="1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 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}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</a:t>
            </a:r>
            <a:r>
              <a:rPr lang="en-US" altLang="ko-KR" sz="1400" i="1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}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3481263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b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and </a:t>
            </a:r>
            <a:r>
              <a:rPr lang="en-US" altLang="ko-KR" sz="1400" b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b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without variable </a:t>
            </a:r>
            <a:r>
              <a:rPr lang="en-US" altLang="ko-KR" sz="1400" b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done</a:t>
            </a:r>
            <a:endParaRPr lang="ko-KR" altLang="en-US" sz="1400" b="1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266150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Another poor implementation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3068960"/>
            <a:ext cx="8786812" cy="3312368"/>
          </a:xfrm>
        </p:spPr>
        <p:txBody>
          <a:bodyPr/>
          <a:lstStyle/>
          <a:p>
            <a:pPr lvl="1"/>
            <a:r>
              <a:rPr lang="en-US" altLang="ko-KR" dirty="0"/>
              <a:t>The issue here is a subtle </a:t>
            </a:r>
            <a:r>
              <a:rPr lang="en-US" altLang="ko-KR" b="1" dirty="0"/>
              <a:t>race condition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The parent calls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thr_join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().</a:t>
            </a:r>
            <a:endParaRPr lang="en-US" altLang="ko-KR" dirty="0"/>
          </a:p>
          <a:p>
            <a:pPr lvl="3"/>
            <a:r>
              <a:rPr lang="en-US" altLang="ko-KR" dirty="0"/>
              <a:t>The parent checks the value of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done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It will see that it is 0 and try to go to sleep.</a:t>
            </a:r>
          </a:p>
          <a:p>
            <a:pPr lvl="3"/>
            <a:r>
              <a:rPr lang="en-US" altLang="ko-KR" i="1" dirty="0"/>
              <a:t>Just before </a:t>
            </a:r>
            <a:r>
              <a:rPr lang="en-US" altLang="ko-KR" dirty="0"/>
              <a:t>it calls wait to go to sleep, the parent is </a:t>
            </a:r>
            <a:r>
              <a:rPr lang="en-US" altLang="ko-KR" u="sng" dirty="0"/>
              <a:t>interrupted</a:t>
            </a:r>
            <a:r>
              <a:rPr lang="en-US" altLang="ko-KR" dirty="0"/>
              <a:t> and the child runs.</a:t>
            </a:r>
          </a:p>
          <a:p>
            <a:pPr lvl="2"/>
            <a:r>
              <a:rPr lang="en-US" altLang="ko-KR" dirty="0"/>
              <a:t>The child changes the state variable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done</a:t>
            </a:r>
            <a:r>
              <a:rPr lang="en-US" altLang="ko-KR" dirty="0"/>
              <a:t> to 1 and signals.</a:t>
            </a:r>
          </a:p>
          <a:p>
            <a:pPr lvl="3"/>
            <a:r>
              <a:rPr lang="en-US" altLang="ko-KR" dirty="0"/>
              <a:t>But no thread is waiting and thus no thread is woken.</a:t>
            </a:r>
          </a:p>
          <a:p>
            <a:pPr lvl="3"/>
            <a:r>
              <a:rPr lang="en-US" altLang="ko-KR" dirty="0"/>
              <a:t>When the parent runs again, it sleeps forever.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965627"/>
            <a:ext cx="7632848" cy="2031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    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(done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}</a:t>
            </a:r>
          </a:p>
        </p:txBody>
      </p:sp>
    </p:spTree>
    <p:extLst>
      <p:ext uri="{BB962C8B-B14F-4D97-AF65-F5344CB8AC3E}">
        <p14:creationId xmlns:p14="http://schemas.microsoft.com/office/powerpoint/2010/main" val="2912822956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 / consumer (bound</a:t>
            </a:r>
            <a:r>
              <a:rPr lang="en-US" altLang="zh-CN" dirty="0"/>
              <a:t>ed</a:t>
            </a:r>
            <a:r>
              <a:rPr lang="en-US" altLang="ko-KR" dirty="0"/>
              <a:t> buffer)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Producer</a:t>
            </a:r>
          </a:p>
          <a:p>
            <a:pPr lvl="1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Produce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altLang="ko-KR" dirty="0"/>
              <a:t> data items</a:t>
            </a:r>
          </a:p>
          <a:p>
            <a:pPr lvl="1"/>
            <a:r>
              <a:rPr lang="en-US" altLang="ko-KR" dirty="0"/>
              <a:t>Wish</a:t>
            </a:r>
            <a:r>
              <a:rPr lang="en-US" altLang="zh-CN" dirty="0"/>
              <a:t>es</a:t>
            </a:r>
            <a:r>
              <a:rPr lang="en-US" altLang="ko-KR" dirty="0"/>
              <a:t> to place data items in a buffer</a:t>
            </a:r>
          </a:p>
          <a:p>
            <a:r>
              <a:rPr lang="en-US" altLang="ko-KR" b="1" dirty="0"/>
              <a:t>Consumer</a:t>
            </a:r>
          </a:p>
          <a:p>
            <a:pPr lvl="1"/>
            <a:r>
              <a:rPr lang="en-US" altLang="zh-CN" dirty="0"/>
              <a:t>Takes</a:t>
            </a:r>
            <a:r>
              <a:rPr lang="en-US" altLang="ko-KR" dirty="0"/>
              <a:t> data items out of the buffer</a:t>
            </a:r>
            <a:r>
              <a:rPr lang="en-US" altLang="zh-CN" dirty="0"/>
              <a:t>;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consume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altLang="ko-KR" dirty="0"/>
              <a:t> them</a:t>
            </a:r>
          </a:p>
          <a:p>
            <a:r>
              <a:rPr lang="en-US" altLang="ko-KR" dirty="0"/>
              <a:t>Example:</a:t>
            </a:r>
            <a:r>
              <a:rPr lang="en-US" altLang="ko-KR" b="1" dirty="0"/>
              <a:t> </a:t>
            </a:r>
            <a:r>
              <a:rPr lang="en-US" altLang="ko-KR" dirty="0"/>
              <a:t>Multi-threaded web server</a:t>
            </a:r>
          </a:p>
          <a:p>
            <a:pPr lvl="1"/>
            <a:r>
              <a:rPr lang="en-US" altLang="ko-KR" dirty="0"/>
              <a:t>A producer puts HTTP requests into a work queue</a:t>
            </a:r>
          </a:p>
          <a:p>
            <a:pPr lvl="1"/>
            <a:r>
              <a:rPr lang="en-US" altLang="ko-KR" dirty="0"/>
              <a:t>Consumer threads take requests out of this queue and process them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384545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Bounded buffer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bounded buffer is used when you </a:t>
            </a:r>
            <a:r>
              <a:rPr lang="en-US" altLang="ko-KR" u="sng" dirty="0"/>
              <a:t>pipe the output</a:t>
            </a:r>
            <a:r>
              <a:rPr lang="en-US" altLang="ko-KR" dirty="0"/>
              <a:t> of one program into another.</a:t>
            </a:r>
          </a:p>
          <a:p>
            <a:pPr lvl="1"/>
            <a:r>
              <a:rPr lang="en-US" altLang="ko-KR" dirty="0"/>
              <a:t>Example: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 foo file.txt |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wc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 –l</a:t>
            </a:r>
          </a:p>
          <a:p>
            <a:pPr lvl="2"/>
            <a:r>
              <a:rPr lang="en-US" altLang="ko-KR" dirty="0">
                <a:cs typeface="Courier New" pitchFamily="49" charset="0"/>
              </a:rPr>
              <a:t>The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altLang="ko-KR" dirty="0"/>
              <a:t> process is the producer.</a:t>
            </a:r>
          </a:p>
          <a:p>
            <a:pPr lvl="2"/>
            <a:r>
              <a:rPr lang="en-US" altLang="ko-KR" dirty="0"/>
              <a:t>The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r>
              <a:rPr lang="en-US" altLang="ko-KR" dirty="0"/>
              <a:t> process is the consumer.</a:t>
            </a:r>
          </a:p>
          <a:p>
            <a:pPr lvl="2"/>
            <a:r>
              <a:rPr lang="en-US" altLang="ko-KR" dirty="0"/>
              <a:t>Between them is an in-kernel </a:t>
            </a:r>
            <a:r>
              <a:rPr lang="en-US" altLang="ko-KR" u="sng" dirty="0"/>
              <a:t>bounded buffer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Bounded buffer is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altLang="ko-KR" dirty="0"/>
              <a:t>hared resource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b="1" dirty="0"/>
              <a:t>Synchronized access </a:t>
            </a:r>
            <a:r>
              <a:rPr lang="en-US" altLang="ko-KR" dirty="0"/>
              <a:t>is required.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97727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Put and Get </a:t>
            </a:r>
            <a:r>
              <a:rPr lang="en-US" altLang="zh-CN" dirty="0"/>
              <a:t>r</a:t>
            </a:r>
            <a:r>
              <a:rPr lang="en-US" altLang="ko-KR" dirty="0"/>
              <a:t>outines (Version 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Only put data into the buffer when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altLang="ko-KR" dirty="0"/>
              <a:t> is zero.</a:t>
            </a:r>
          </a:p>
          <a:p>
            <a:pPr lvl="2"/>
            <a:r>
              <a:rPr lang="en-US" altLang="ko-KR" dirty="0"/>
              <a:t>i.e., when the buffer is </a:t>
            </a:r>
            <a:r>
              <a:rPr lang="en-US" altLang="ko-KR" i="1" dirty="0"/>
              <a:t>empty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Only get data from the buffer when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altLang="ko-KR" dirty="0"/>
              <a:t> is one.</a:t>
            </a:r>
          </a:p>
          <a:p>
            <a:pPr lvl="2"/>
            <a:r>
              <a:rPr lang="en-US" altLang="ko-KR" dirty="0"/>
              <a:t>i.e., when the buffer is </a:t>
            </a:r>
            <a:r>
              <a:rPr lang="en-US" altLang="ko-KR" i="1" dirty="0"/>
              <a:t>full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1040537"/>
            <a:ext cx="7632848" cy="31085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buffer;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initially, empty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put(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value)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	assert(count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	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	buffer = value;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get()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	assert(count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	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buffer;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</p:txBody>
      </p:sp>
    </p:spTree>
    <p:extLst>
      <p:ext uri="{BB962C8B-B14F-4D97-AF65-F5344CB8AC3E}">
        <p14:creationId xmlns:p14="http://schemas.microsoft.com/office/powerpoint/2010/main" val="2900428100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 Threads (Version 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b="1" dirty="0"/>
              <a:t>Producer</a:t>
            </a:r>
            <a:r>
              <a:rPr lang="en-US" altLang="ko-KR" dirty="0"/>
              <a:t> puts an integer into the shared </a:t>
            </a:r>
            <a:r>
              <a:rPr lang="en-US" altLang="ko-KR"/>
              <a:t>buffer a </a:t>
            </a:r>
            <a:r>
              <a:rPr lang="en-US" altLang="ko-KR" dirty="0"/>
              <a:t>number of times.</a:t>
            </a:r>
          </a:p>
          <a:p>
            <a:pPr lvl="1"/>
            <a:r>
              <a:rPr lang="en-US" altLang="ko-KR" b="1" dirty="0"/>
              <a:t>Consumer</a:t>
            </a:r>
            <a:r>
              <a:rPr lang="en-US" altLang="ko-KR" dirty="0"/>
              <a:t> gets the data out of that shared buffer.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932815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loops = 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}</a:t>
            </a:r>
          </a:p>
        </p:txBody>
      </p:sp>
    </p:spTree>
    <p:extLst>
      <p:ext uri="{BB962C8B-B14F-4D97-AF65-F5344CB8AC3E}">
        <p14:creationId xmlns:p14="http://schemas.microsoft.com/office/powerpoint/2010/main" val="4148077501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If 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single condition variable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altLang="ko-KR" dirty="0"/>
              <a:t> and associated lock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mutex</a:t>
            </a:r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5576" y="2050390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501687395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If 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1090" y="3773593"/>
            <a:ext cx="8286402" cy="1920982"/>
          </a:xfrm>
        </p:spPr>
        <p:txBody>
          <a:bodyPr/>
          <a:lstStyle/>
          <a:p>
            <a:pPr lvl="1"/>
            <a:r>
              <a:rPr lang="en-US" altLang="ko-KR" dirty="0"/>
              <a:t>p1-p3: A producer waits for the buffer to be empty.</a:t>
            </a:r>
          </a:p>
          <a:p>
            <a:pPr lvl="1"/>
            <a:r>
              <a:rPr lang="en-US" altLang="ko-KR" dirty="0"/>
              <a:t>c1-c3: A consumer waits for the buffer to be full.</a:t>
            </a:r>
          </a:p>
          <a:p>
            <a:pPr lvl="1"/>
            <a:r>
              <a:rPr lang="en-US" altLang="ko-KR" dirty="0"/>
              <a:t>With just </a:t>
            </a:r>
            <a:r>
              <a:rPr lang="en-US" altLang="ko-KR" i="1" dirty="0"/>
              <a:t>a single producer </a:t>
            </a:r>
            <a:r>
              <a:rPr lang="en-US" altLang="ko-KR" dirty="0"/>
              <a:t>and </a:t>
            </a:r>
            <a:r>
              <a:rPr lang="en-US" altLang="ko-KR" i="1" dirty="0"/>
              <a:t>a single consumer</a:t>
            </a:r>
            <a:r>
              <a:rPr lang="en-US" altLang="ko-KR" dirty="0"/>
              <a:t>, the code works.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67867" y="851980"/>
            <a:ext cx="7632848" cy="26776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1268190" y="5417428"/>
            <a:ext cx="6696744" cy="648072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 we have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more than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one of producer and consumer?</a:t>
            </a:r>
          </a:p>
        </p:txBody>
      </p:sp>
    </p:spTree>
    <p:extLst>
      <p:ext uri="{BB962C8B-B14F-4D97-AF65-F5344CB8AC3E}">
        <p14:creationId xmlns:p14="http://schemas.microsoft.com/office/powerpoint/2010/main" val="2694831224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C08F0-32DB-2F4B-BB32-AA4B9B43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2AF2E46-2094-1D44-8457-A6BF9FA76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9" y="887412"/>
            <a:ext cx="73660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F2B2D1-01A2-E940-9F18-1727BF21AC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79A9E0-871C-3144-805D-921626399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883484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 Variables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There are many cases where a thread wishes to </a:t>
            </a:r>
            <a:r>
              <a:rPr lang="en-US" altLang="ko-KR" u="sng" dirty="0"/>
              <a:t>check</a:t>
            </a:r>
            <a:r>
              <a:rPr lang="en-US" altLang="ko-KR" dirty="0"/>
              <a:t> whether a </a:t>
            </a:r>
            <a:r>
              <a:rPr lang="en-US" altLang="ko-KR" b="1" dirty="0"/>
              <a:t>condition</a:t>
            </a:r>
            <a:r>
              <a:rPr lang="en-US" altLang="ko-KR" dirty="0"/>
              <a:t> is true before continuing its execution.</a:t>
            </a:r>
          </a:p>
          <a:p>
            <a:r>
              <a:rPr lang="en-US" altLang="ko-KR" dirty="0"/>
              <a:t>Example:</a:t>
            </a:r>
          </a:p>
          <a:p>
            <a:pPr lvl="1"/>
            <a:r>
              <a:rPr lang="en-US" altLang="ko-KR" dirty="0"/>
              <a:t>A parent thread might wish to check whether a child thread has </a:t>
            </a:r>
            <a:r>
              <a:rPr lang="en-US" altLang="ko-KR" i="1" dirty="0"/>
              <a:t>completed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This is often called a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join()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786342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C6E8B-CB58-354F-995D-75DFCF99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A3ABDB2-657A-2F45-B1C2-4A03F8455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9" y="887412"/>
            <a:ext cx="73660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4970A-711D-4C4F-9EAF-65BC22BBB8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B2CD3-9FA0-7547-8A85-6E10BB5DC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95410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A989C-B981-7647-8A73-20EA8378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ACA0DDA-8592-C447-A942-97A7AC326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19" y="881062"/>
            <a:ext cx="76708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F66377-5AE3-BE41-87FC-68162CEE62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1EB093-72DF-884F-8181-9987E6103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52235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76D30-71CD-BB49-ADAE-E1C26A8D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426F29A-2B1C-7140-83DB-6BE2F00D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19" y="881062"/>
            <a:ext cx="72136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F69E06-A5B1-D047-B9AC-90C1B5C312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CE6720-37D4-2B41-AC78-50BF997F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308490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4CB-4E1F-9142-8C7E-5225C811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4643C3A-08AD-1448-B77C-2E7150EC1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19" y="887412"/>
            <a:ext cx="75184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8D6EB-CE8F-EC43-B513-2BC29D469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0F27BA-830C-DE42-B4AA-CE813B511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402404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C7BF1-C522-0C45-B8C2-7D15EDE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E708E62-C9BC-9146-BB4B-5C9C7208B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9" y="881062"/>
            <a:ext cx="73914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8395A-F221-CE46-ADAC-D568E14616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8DE8E-CAFD-E446-AC03-A7C58EFF0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0326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CA7F9-4289-2B45-82C1-A146BC54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A3ED71F-B9AB-2F44-BA57-959362210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9" y="887412"/>
            <a:ext cx="73660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033D6B-ECA9-914D-8730-B573687BDE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C3C38C-3E43-1D4A-9E2D-CC143B22E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982321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AB2B6-EB16-D54D-B0C7-64D204701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32DEF8F-2F09-CF4D-AA45-62775EF41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69" y="887412"/>
            <a:ext cx="75057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DE9F81-8775-364E-AF79-76C937B4F5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628D5E-1C70-444F-B35F-09D4A3EE1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089516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2E510-BFD0-AA41-9669-DA4BDDC2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969F6D5-FD0B-FE4F-ADDE-4099F144A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69" y="881062"/>
            <a:ext cx="69977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3B7D79-FB37-FA44-8784-231E8B602E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EF14EB-D765-D540-BFE0-871D52804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97778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1)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686701"/>
              </p:ext>
            </p:extLst>
          </p:nvPr>
        </p:nvGraphicFramePr>
        <p:xfrm>
          <a:off x="1043609" y="908720"/>
          <a:ext cx="6768753" cy="496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9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Count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Comment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Buffer now full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awoken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Buffer full; 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sneaks in 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 and grabs data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awoken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Oh </a:t>
                      </a:r>
                      <a:r>
                        <a:rPr lang="en-US" altLang="ko-KR" sz="1200" b="1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oh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! No data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86802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1)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The problem arises for a simple reason:</a:t>
                </a:r>
              </a:p>
              <a:p>
                <a:pPr lvl="1"/>
                <a:r>
                  <a:rPr lang="en-US" altLang="ko-KR" dirty="0"/>
                  <a:t>After the producer woke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, but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ever ran, the state of the bounded buffer </a:t>
                </a:r>
                <a:r>
                  <a:rPr lang="en-US" altLang="ko-KR" i="1" dirty="0"/>
                  <a:t>changed by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There is no guarantee that when the woken thread runs, the state will still be as desired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en-US" altLang="ko-KR" u="sng" dirty="0">
                    <a:sym typeface="Wingdings" pitchFamily="2" charset="2"/>
                  </a:rPr>
                  <a:t>Mesa semantics</a:t>
                </a:r>
                <a:r>
                  <a:rPr lang="en-US" altLang="ko-KR" dirty="0">
                    <a:sym typeface="Wingdings" pitchFamily="2" charset="2"/>
                  </a:rPr>
                  <a:t>.</a:t>
                </a:r>
              </a:p>
              <a:p>
                <a:pPr lvl="2"/>
                <a:r>
                  <a:rPr lang="en-US" altLang="ko-KR" dirty="0"/>
                  <a:t>Virtually every system ever built employs </a:t>
                </a:r>
                <a:r>
                  <a:rPr lang="en-US" altLang="ko-KR" i="1" dirty="0"/>
                  <a:t>Mesa semantics</a:t>
                </a:r>
                <a:r>
                  <a:rPr lang="en-US" altLang="ko-KR" dirty="0"/>
                  <a:t>.</a:t>
                </a:r>
              </a:p>
              <a:p>
                <a:pPr lvl="2"/>
                <a:endParaRPr lang="ko-KR" altLang="en-US" dirty="0"/>
              </a:p>
              <a:p>
                <a:pPr lvl="1"/>
                <a:r>
                  <a:rPr lang="en-US" altLang="ko-KR" u="sng" dirty="0"/>
                  <a:t>Hoare semantics</a:t>
                </a:r>
                <a:r>
                  <a:rPr lang="en-US" altLang="ko-KR" dirty="0"/>
                  <a:t> provides a stronger guarantee that the woken thread will run immediately upon being woken.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r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61341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 Variables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256561"/>
            <a:ext cx="7632848" cy="31085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*child(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("child\n");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   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XXX how to indicate we are done?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begin\n");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</a:t>
            </a:r>
            <a:r>
              <a:rPr lang="en-US" altLang="zh-CN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create 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XXX how to wait for child?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end\n");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55576" y="5045114"/>
            <a:ext cx="7632848" cy="738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parent: begin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parent: 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908720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 Parent Waiting For Its Child</a:t>
            </a:r>
            <a:endParaRPr lang="ko-KR" altLang="en-US" sz="16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4674622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What we would like to see here is:</a:t>
            </a:r>
            <a:endParaRPr lang="ko-KR" altLang="en-US" sz="16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598764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While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Consumer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wakes up and </a:t>
                </a:r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</a:rPr>
                  <a:t>re-checks</a:t>
                </a:r>
                <a:r>
                  <a:rPr lang="en-US" altLang="ko-KR" dirty="0"/>
                  <a:t> the state of the shared variable.</a:t>
                </a:r>
              </a:p>
              <a:p>
                <a:pPr lvl="1"/>
                <a:r>
                  <a:rPr lang="en-US" altLang="ko-KR" dirty="0"/>
                  <a:t>If the buffer is empty, the consumer simply goes back to sleep.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r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988840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06110095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While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A simple rule to remember with condition variables is to </a:t>
            </a:r>
            <a:r>
              <a:rPr lang="en-US" altLang="ko-KR" b="1" dirty="0"/>
              <a:t>always use while loops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However, this code still has a bug (</a:t>
            </a:r>
            <a:r>
              <a:rPr lang="en-US" altLang="ko-KR" i="1" dirty="0"/>
              <a:t>next page</a:t>
            </a:r>
            <a:r>
              <a:rPr lang="en-US" altLang="ko-KR" dirty="0"/>
              <a:t>).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980728"/>
            <a:ext cx="7632848" cy="2893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Cont.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</a:t>
            </a:r>
            <a:r>
              <a:rPr lang="en-US" altLang="ko-KR" sz="1400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</p:spTree>
    <p:extLst>
      <p:ext uri="{BB962C8B-B14F-4D97-AF65-F5344CB8AC3E}">
        <p14:creationId xmlns:p14="http://schemas.microsoft.com/office/powerpoint/2010/main" val="85561213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28BFA-87D5-BE40-A3BB-793E50B5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9C2B5EA-ED73-F546-BA75-15C1A032B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19" y="881062"/>
            <a:ext cx="75946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9B09E4-FC0C-BE48-BD8B-83A0A3A35D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1B715-304D-804E-885B-6A4EC8CCA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701404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EE96F-FC7F-1D4A-A52D-9E234E03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46E8CF9-CC7B-F24A-B145-22F34903E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9" y="887412"/>
            <a:ext cx="73660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01972-C4B9-F940-A198-5D598A738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BA292E-9102-2B4C-B743-AC9B1816B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569866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1E81C-322E-B34B-BBE9-E59FACB0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BB9A7FE-034D-B348-B945-85088697C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69" y="881062"/>
            <a:ext cx="71501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79BFC1-86CE-3A4C-90E6-1D8023284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349C1-F55C-394C-999F-9116D0BF44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425348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201E5-25FC-0248-89F6-D5C52A09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0C49192-5F94-8143-AFC9-CE46EFD80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19" y="887412"/>
            <a:ext cx="72644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4E1827-D7CC-EF4B-BFCE-811843E44C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E08A4-22F6-0E4D-8131-006259E58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793109"/>
      </p:ext>
    </p:extLst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CF487-EB03-1145-8092-9A8904F7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8D5F5AE-41B4-EF47-BBD6-C02BDCEBC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69" y="881062"/>
            <a:ext cx="77851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9CFBB6-F210-1749-A45E-B6589DFF05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EAAF4E-0F32-3F4F-B14F-C1490CE65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807695"/>
      </p:ext>
    </p:extLst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18ECD-3BF7-3843-AFFA-D5F2F3B4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A66E6C3-F2E8-8A42-BF1A-2AB73FF83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69" y="887412"/>
            <a:ext cx="78613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C6935C-0945-3242-B52B-12556F73E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E6E47A-CCF9-1D4B-9493-889FFF19C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881383"/>
      </p:ext>
    </p:extLst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28CDC-26EF-1A42-BDF4-1DB8910F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3972C30-394B-EA4B-87AE-441B8EE60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69" y="887412"/>
            <a:ext cx="77343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50B55F-BADD-934D-A9CE-1BA1A6F4B3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6F1D0-00AA-5E4E-BCCA-A691B1452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97495"/>
      </p:ext>
    </p:extLst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C962A-F24C-FB4F-8D36-F8289B7F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1A8BE34-8F6B-0042-8CE5-25871232D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69" y="887412"/>
            <a:ext cx="81661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79EDD0-DD16-6349-A872-457DB5230D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A9EB0E-0DDC-314C-9005-3EE6CA8E0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90485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Spin-based Approach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This is hugely </a:t>
            </a:r>
            <a:r>
              <a:rPr lang="en-US" altLang="ko-KR" u="sng" dirty="0"/>
              <a:t>inefficient</a:t>
            </a:r>
            <a:r>
              <a:rPr lang="en-US" altLang="ko-KR" dirty="0"/>
              <a:t> as the parent spins and </a:t>
            </a:r>
            <a:r>
              <a:rPr lang="en-US" altLang="ko-KR" b="1" dirty="0"/>
              <a:t>wastes CPU time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124744"/>
            <a:ext cx="7632848" cy="37548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volatile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*child(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("child\n");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begin\n");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</a:t>
            </a:r>
            <a:r>
              <a:rPr lang="en-US" altLang="zh-CN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create 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(done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        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spin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end\n");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}</a:t>
            </a:r>
          </a:p>
        </p:txBody>
      </p:sp>
    </p:spTree>
    <p:extLst>
      <p:ext uri="{BB962C8B-B14F-4D97-AF65-F5344CB8AC3E}">
        <p14:creationId xmlns:p14="http://schemas.microsoft.com/office/powerpoint/2010/main" val="986698725"/>
      </p:ext>
    </p:extLst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E3563-EBD1-1F4B-B233-CC4BDB5A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F0D7541-3598-5E4A-9C97-8536E087B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69" y="887412"/>
            <a:ext cx="85217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3D1783-4B7E-6740-A0C6-9E2F69E6D1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7C72CF-79D9-C04C-A4CA-2DAA7F17A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578649"/>
      </p:ext>
    </p:extLst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B0528-4151-0245-8622-4357E03C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DCE3F3D-860F-7249-8127-C7C51EAAE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9" y="881062"/>
            <a:ext cx="74930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193E1-B70D-CC44-8B69-FB2A43D1E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F924C-1A3C-1743-B582-04A4733CE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635337"/>
      </p:ext>
    </p:extLst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2)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494513"/>
              </p:ext>
            </p:extLst>
          </p:nvPr>
        </p:nvGraphicFramePr>
        <p:xfrm>
          <a:off x="1043609" y="980728"/>
          <a:ext cx="6768753" cy="496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9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Count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Comment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Buffer now full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awoken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Must sleep (full)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Recheck condition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grabs data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Oops! Woke 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1227"/>
      </p:ext>
    </p:extLst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214313" y="880070"/>
            <a:ext cx="8786812" cy="5501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"/>
              <a:defRPr kumimoji="1" sz="2000" b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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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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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A consumer should not wake other consumers, only producers, and vice-versa.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2) (Cont.)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0532094"/>
              </p:ext>
            </p:extLst>
          </p:nvPr>
        </p:nvGraphicFramePr>
        <p:xfrm>
          <a:off x="1043609" y="980728"/>
          <a:ext cx="6768753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9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Count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Comment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200" i="1" dirty="0">
                          <a:latin typeface="맑은 고딕" pitchFamily="50" charset="-127"/>
                          <a:ea typeface="맑은 고딕" pitchFamily="50" charset="-127"/>
                        </a:rPr>
                        <a:t>cont.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Everyone asleep …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285336"/>
      </p:ext>
    </p:extLst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single-buffer producer/consumer solution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 </a:t>
            </a:r>
            <a:r>
              <a:rPr lang="en-US" altLang="ko-KR" dirty="0">
                <a:solidFill>
                  <a:srgbClr val="FF0000"/>
                </a:solidFill>
              </a:rPr>
              <a:t>two </a:t>
            </a:r>
            <a:r>
              <a:rPr lang="en-US" altLang="ko-KR" dirty="0"/>
              <a:t>condition variables and while</a:t>
            </a:r>
          </a:p>
          <a:p>
            <a:pPr lvl="1"/>
            <a:r>
              <a:rPr lang="en-US" altLang="ko-KR" b="1" dirty="0"/>
              <a:t>Producer</a:t>
            </a:r>
            <a:r>
              <a:rPr lang="en-US" altLang="ko-KR" dirty="0"/>
              <a:t> threads wait on the condition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empty</a:t>
            </a:r>
            <a:r>
              <a:rPr lang="en-US" altLang="ko-KR" dirty="0"/>
              <a:t>, and signals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Consumer</a:t>
            </a:r>
            <a:r>
              <a:rPr lang="en-US" altLang="ko-KR" dirty="0"/>
              <a:t> threads wait on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altLang="ko-KR" dirty="0"/>
              <a:t> and signal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empty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2481277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empty, fill;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(&amp;empty, &amp;mutex);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122385587"/>
      </p:ext>
    </p:extLst>
  </p:cSld>
  <p:clrMapOvr>
    <a:masterClrMapping/>
  </p:clrMapOvr>
  <p:transition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single Buffer Producer/Consumer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124163"/>
            <a:ext cx="7632848" cy="2893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Cont.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(&amp;fill, &amp;mutex);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</p:spTree>
    <p:extLst>
      <p:ext uri="{BB962C8B-B14F-4D97-AF65-F5344CB8AC3E}">
        <p14:creationId xmlns:p14="http://schemas.microsoft.com/office/powerpoint/2010/main" val="469255314"/>
      </p:ext>
    </p:extLst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Final Producer/Consumer Solution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More </a:t>
            </a:r>
            <a:r>
              <a:rPr lang="en-US" altLang="ko-KR" b="1" dirty="0"/>
              <a:t>concurrency</a:t>
            </a:r>
            <a:r>
              <a:rPr lang="en-US" altLang="ko-KR" dirty="0"/>
              <a:t> and </a:t>
            </a:r>
            <a:r>
              <a:rPr lang="en-US" altLang="ko-KR" b="1" dirty="0"/>
              <a:t>efficiency </a:t>
            </a:r>
            <a:r>
              <a:rPr lang="en-US" altLang="ko-KR" b="1" dirty="0">
                <a:sym typeface="Wingdings" pitchFamily="2" charset="2"/>
              </a:rPr>
              <a:t> </a:t>
            </a:r>
            <a:r>
              <a:rPr lang="en-US" altLang="ko-KR" dirty="0"/>
              <a:t>Add more buffer slots.</a:t>
            </a:r>
          </a:p>
          <a:p>
            <a:pPr lvl="1"/>
            <a:r>
              <a:rPr lang="en-US" altLang="ko-KR" dirty="0"/>
              <a:t>Allow concurrent production or consuming to take place.</a:t>
            </a:r>
          </a:p>
          <a:p>
            <a:pPr lvl="1"/>
            <a:r>
              <a:rPr lang="en-US" altLang="ko-KR" dirty="0"/>
              <a:t>Reduce context switches.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2348880"/>
            <a:ext cx="7632848" cy="37548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buffer[MAX];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fill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use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value)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buffer[fill] = value;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fill = (fill +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% MAX;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count++;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get()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buffer[use];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    use = (use +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% MAX;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    count--;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9832" y="6090403"/>
            <a:ext cx="285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Final Put and Get Routines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845185"/>
      </p:ext>
    </p:extLst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Final Producer/Consumer Solution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663353"/>
            <a:ext cx="7632848" cy="3539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empty, fill;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(count == MAX)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(&amp;empty, 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  <a:p>
            <a:endParaRPr lang="en-US" altLang="ko-KR" sz="1400" dirty="0">
              <a:solidFill>
                <a:srgbClr val="00B0F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170748"/>
      </p:ext>
    </p:extLst>
  </p:cSld>
  <p:clrMapOvr>
    <a:masterClrMapping/>
  </p:clrMapOvr>
  <p:transition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Final Producer/Consumer Solution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49001" y="4725144"/>
            <a:ext cx="7454031" cy="1224136"/>
          </a:xfrm>
        </p:spPr>
        <p:txBody>
          <a:bodyPr/>
          <a:lstStyle/>
          <a:p>
            <a:pPr lvl="1"/>
            <a:r>
              <a:rPr lang="en-US" altLang="ko-KR" dirty="0"/>
              <a:t>p2: </a:t>
            </a:r>
            <a:r>
              <a:rPr lang="en-US" altLang="ko-KR" b="1" dirty="0"/>
              <a:t>A producer</a:t>
            </a:r>
            <a:r>
              <a:rPr lang="en-US" altLang="ko-KR" dirty="0"/>
              <a:t> only sleeps if all buffers are currently filled.</a:t>
            </a:r>
          </a:p>
          <a:p>
            <a:pPr lvl="1"/>
            <a:r>
              <a:rPr lang="en-US" altLang="ko-KR" dirty="0"/>
              <a:t>c2: </a:t>
            </a:r>
            <a:r>
              <a:rPr lang="en-US" altLang="ko-KR" b="1" dirty="0"/>
              <a:t>A consumer </a:t>
            </a:r>
            <a:r>
              <a:rPr lang="en-US" altLang="ko-KR" dirty="0"/>
              <a:t>only sleeps if all buffers are currently empty.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147678"/>
            <a:ext cx="7632848" cy="26776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for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while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(&amp;fill, 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c4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24" y="4023885"/>
            <a:ext cx="3162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Final Working Solution (Cont.)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66771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wait for a condition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Condition variable</a:t>
            </a:r>
          </a:p>
          <a:p>
            <a:pPr lvl="1"/>
            <a:r>
              <a:rPr lang="en-US" altLang="ko-KR" dirty="0"/>
              <a:t>Queue of threads</a:t>
            </a:r>
          </a:p>
          <a:p>
            <a:pPr lvl="1"/>
            <a:r>
              <a:rPr lang="en-US" altLang="ko-KR" b="1" dirty="0"/>
              <a:t>Waiting</a:t>
            </a:r>
            <a:r>
              <a:rPr lang="en-US" altLang="ko-KR" dirty="0"/>
              <a:t> on the condition</a:t>
            </a:r>
          </a:p>
          <a:p>
            <a:pPr lvl="2"/>
            <a:r>
              <a:rPr lang="en-US" altLang="ko-KR" u="sng" dirty="0"/>
              <a:t>An explicit queue</a:t>
            </a:r>
            <a:r>
              <a:rPr lang="en-US" altLang="ko-KR" dirty="0"/>
              <a:t> that threads can put themselves on when some state of execution is not as desired.</a:t>
            </a:r>
          </a:p>
          <a:p>
            <a:pPr lvl="1"/>
            <a:r>
              <a:rPr lang="en-US" altLang="ko-KR" b="1" dirty="0"/>
              <a:t>Signaling</a:t>
            </a:r>
            <a:r>
              <a:rPr lang="en-US" altLang="ko-KR" dirty="0"/>
              <a:t> on the condition</a:t>
            </a:r>
          </a:p>
          <a:p>
            <a:pPr lvl="2"/>
            <a:r>
              <a:rPr lang="en-US" altLang="ko-KR" dirty="0"/>
              <a:t>Some other thread, </a:t>
            </a:r>
            <a:r>
              <a:rPr lang="en-US" altLang="ko-KR" i="1" dirty="0"/>
              <a:t>when it changes it state</a:t>
            </a:r>
            <a:r>
              <a:rPr lang="en-US" altLang="ko-KR" dirty="0"/>
              <a:t>, can wake </a:t>
            </a:r>
            <a:r>
              <a:rPr lang="en-US" altLang="zh-CN" dirty="0">
                <a:solidFill>
                  <a:srgbClr val="FF0000"/>
                </a:solidFill>
              </a:rPr>
              <a:t>AT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LEAST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one of those waiting threads and allow them to continue.</a:t>
            </a:r>
          </a:p>
          <a:p>
            <a:pPr lvl="2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wakeup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unspecified,</a:t>
            </a:r>
            <a:r>
              <a:rPr lang="zh-CN" altLang="en-US" dirty="0"/>
              <a:t> </a:t>
            </a:r>
            <a:r>
              <a:rPr lang="en-US" altLang="zh-CN" dirty="0"/>
              <a:t>though</a:t>
            </a:r>
            <a:r>
              <a:rPr lang="zh-CN" altLang="en-US" dirty="0"/>
              <a:t> </a:t>
            </a:r>
            <a:r>
              <a:rPr lang="en-US" altLang="zh-CN" dirty="0"/>
              <a:t>FIFO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commonly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676883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8B8A3-A408-D183-C514-BF76DFE10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1EFE-AC22-3416-7203-DC516DA1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wait for a condition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980FC-E360-4545-4572-8661D329F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altLang="ko-KR" dirty="0"/>
              <a:t>T</a:t>
            </a:r>
            <a:r>
              <a:rPr lang="en-US" altLang="zh-CN" dirty="0" err="1"/>
              <a:t>hree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package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condition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protect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E769AF-CFF8-37ED-C511-7B409A35FB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E36823-E8EE-2876-6B58-92C86D2EF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40036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Definition and Routines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Declare condition variable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Proper initialization is required.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Operation (the POSIX calls)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The wait() call takes a </a:t>
            </a:r>
            <a:r>
              <a:rPr lang="en-US" altLang="ko-KR" u="sng" dirty="0" err="1"/>
              <a:t>mutex</a:t>
            </a:r>
            <a:r>
              <a:rPr lang="en-US" altLang="ko-KR" dirty="0"/>
              <a:t> as a parameter.</a:t>
            </a:r>
          </a:p>
          <a:p>
            <a:pPr lvl="2"/>
            <a:r>
              <a:rPr lang="en-US" altLang="ko-KR" dirty="0"/>
              <a:t>The wait() call releases the lock and puts the calling thread to sleep.</a:t>
            </a:r>
          </a:p>
          <a:p>
            <a:pPr lvl="2"/>
            <a:r>
              <a:rPr lang="en-US" altLang="ko-KR" dirty="0"/>
              <a:t>When the thread wakes up, it must re-acquire the lock.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537047"/>
            <a:ext cx="244827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55576" y="3625860"/>
            <a:ext cx="7920880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*m);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wait()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*c);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signal()</a:t>
            </a:r>
          </a:p>
        </p:txBody>
      </p:sp>
    </p:spTree>
    <p:extLst>
      <p:ext uri="{BB962C8B-B14F-4D97-AF65-F5344CB8AC3E}">
        <p14:creationId xmlns:p14="http://schemas.microsoft.com/office/powerpoint/2010/main" val="2051166612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Use a condition variable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974333"/>
            <a:ext cx="7632848" cy="526297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 = PTHREAD_MUTEX_INITIALIZER;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 = PTHREAD_COND_INITIALIZER;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	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*child(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("child\n");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(done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4030916034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Use a condition variable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908720"/>
            <a:ext cx="7632848" cy="2031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(cont.)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begin\n");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28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(&amp;p,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29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30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end\n");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31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32 	}</a:t>
            </a:r>
          </a:p>
        </p:txBody>
      </p:sp>
    </p:spTree>
    <p:extLst>
      <p:ext uri="{BB962C8B-B14F-4D97-AF65-F5344CB8AC3E}">
        <p14:creationId xmlns:p14="http://schemas.microsoft.com/office/powerpoint/2010/main" val="2108237799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3150-revis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-revised" id="{72E33548-5CDA-544A-B5F4-E210C371BE6B}" vid="{AFAE12A1-A27E-B74F-B116-16CE6FFB8377}"/>
    </a:ext>
  </a:extLst>
</a:theme>
</file>

<file path=ppt/theme/theme2.xml><?xml version="1.0" encoding="utf-8"?>
<a:theme xmlns:a="http://schemas.openxmlformats.org/drawingml/2006/main" name="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3150-revised</Template>
  <TotalTime>112444</TotalTime>
  <Words>3889</Words>
  <Application>Microsoft Macintosh PowerPoint</Application>
  <PresentationFormat>On-screen Show (4:3)</PresentationFormat>
  <Paragraphs>800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굴림</vt:lpstr>
      <vt:lpstr>HY견고딕</vt:lpstr>
      <vt:lpstr>Malgun Gothic</vt:lpstr>
      <vt:lpstr>Malgun Gothic</vt:lpstr>
      <vt:lpstr>Arial</vt:lpstr>
      <vt:lpstr>Cambria Math</vt:lpstr>
      <vt:lpstr>Courier New</vt:lpstr>
      <vt:lpstr>Helvetica Neue</vt:lpstr>
      <vt:lpstr>Wingdings</vt:lpstr>
      <vt:lpstr>3150-revised</vt:lpstr>
      <vt:lpstr>3150</vt:lpstr>
      <vt:lpstr>CSCI3150 Introduction to Operating Systems</vt:lpstr>
      <vt:lpstr>Condition Variables</vt:lpstr>
      <vt:lpstr>Condition Variables</vt:lpstr>
      <vt:lpstr>Parent waiting for child: Spin-based Approach</vt:lpstr>
      <vt:lpstr>How to wait for a condition</vt:lpstr>
      <vt:lpstr>How to wait for a condition</vt:lpstr>
      <vt:lpstr>Definition and Routines</vt:lpstr>
      <vt:lpstr>Parent waiting for child: Use a condition variable</vt:lpstr>
      <vt:lpstr>Parent waiting for Child: Use a condition variable</vt:lpstr>
      <vt:lpstr>Parent waiting for Child: Use a condition variable</vt:lpstr>
      <vt:lpstr>Why do we need the state variable?</vt:lpstr>
      <vt:lpstr>Another poor implementation</vt:lpstr>
      <vt:lpstr>The producer / consumer (bounded buffer) problem</vt:lpstr>
      <vt:lpstr>Bounded buffer</vt:lpstr>
      <vt:lpstr>The Put and Get routines (Version 1)</vt:lpstr>
      <vt:lpstr>Producer/Consumer Threads (Version 1)</vt:lpstr>
      <vt:lpstr>Producer/Consumer: Single CV and If Statement</vt:lpstr>
      <vt:lpstr>Producer/Consumer: Single CV and If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Thread Trace: Broken Solution (Version 1)</vt:lpstr>
      <vt:lpstr>Thread Trace: Broken Solution (Version 1)</vt:lpstr>
      <vt:lpstr>Producer/Consumer: Single CV and While</vt:lpstr>
      <vt:lpstr>Producer/Consumer: Single CV and While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Thread Trace: Broken Solution (Version 2)</vt:lpstr>
      <vt:lpstr>Thread Trace: Broken Solution (Version 2) (Cont.)</vt:lpstr>
      <vt:lpstr>The single-buffer producer/consumer solution</vt:lpstr>
      <vt:lpstr>The single Buffer Producer/Consumer Solution</vt:lpstr>
      <vt:lpstr>The Final Producer/Consumer Solution</vt:lpstr>
      <vt:lpstr>The Final Producer/Consumer Solution (Cont.)</vt:lpstr>
      <vt:lpstr>The Final Producer/Consumer Solution (Cont.)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Project</dc:title>
  <dc:subject/>
  <dc:creator>유진수 (jedisty@hanyang.ac.kr)</dc:creator>
  <cp:keywords/>
  <dc:description/>
  <cp:lastModifiedBy>Hong Xu</cp:lastModifiedBy>
  <cp:revision>4221</cp:revision>
  <cp:lastPrinted>2024-09-24T03:20:21Z</cp:lastPrinted>
  <dcterms:created xsi:type="dcterms:W3CDTF">2011-05-01T06:09:10Z</dcterms:created>
  <dcterms:modified xsi:type="dcterms:W3CDTF">2024-09-24T06:53:53Z</dcterms:modified>
  <cp:category/>
</cp:coreProperties>
</file>